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Lst>
  <p:notesMasterIdLst>
    <p:notesMasterId r:id="rId10"/>
  </p:notesMasterIdLst>
  <p:sldSz cx="14630400" cy="8229600"/>
  <p:notesSz cx="8229600" cy="14630400"/>
  <p:embeddedFontLst>
    <p:embeddedFont>
      <p:font typeface="Unbounded"/>
      <p:regular r:id="rId15"/>
    </p:embeddedFont>
    <p:embeddedFont>
      <p:font typeface="Unbounded"/>
      <p:regular r:id="rId16"/>
    </p:embeddedFont>
    <p:embeddedFont>
      <p:font typeface="Cabin"/>
      <p:regular r:id="rId17"/>
    </p:embeddedFont>
    <p:embeddedFont>
      <p:font typeface="Cabin"/>
      <p:regular r:id="rId18"/>
    </p:embeddedFont>
    <p:embeddedFont>
      <p:font typeface="Cabin"/>
      <p:regular r:id="rId19"/>
    </p:embeddedFont>
    <p:embeddedFont>
      <p:font typeface="Cabin"/>
      <p:regular r:id="rId2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openxmlformats.org/officeDocument/2006/relationships/font" Target="fonts/font1.fntdata"/><Relationship Id="rId16" Type="http://schemas.openxmlformats.org/officeDocument/2006/relationships/font" Target="fonts/font2.fntdata"/><Relationship Id="rId17" Type="http://schemas.openxmlformats.org/officeDocument/2006/relationships/font" Target="fonts/font3.fntdata"/><Relationship Id="rId18" Type="http://schemas.openxmlformats.org/officeDocument/2006/relationships/font" Target="fonts/font4.fntdata"/><Relationship Id="rId19" Type="http://schemas.openxmlformats.org/officeDocument/2006/relationships/font" Target="fonts/font5.fntdata"/><Relationship Id="rId20"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12836"/>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769150"/>
            <a:ext cx="7468553" cy="2112050"/>
          </a:xfrm>
          <a:prstGeom prst="rect">
            <a:avLst/>
          </a:prstGeom>
          <a:noFill/>
          <a:ln/>
        </p:spPr>
        <p:txBody>
          <a:bodyPr wrap="square" lIns="0" tIns="0" rIns="0" bIns="0" rtlCol="0" anchor="t"/>
          <a:lstStyle/>
          <a:p>
            <a:pPr indent="0" marL="0">
              <a:lnSpc>
                <a:spcPts val="5500"/>
              </a:lnSpc>
              <a:buNone/>
            </a:pPr>
            <a:r>
              <a:rPr lang="en-US" sz="4400" dirty="0">
                <a:solidFill>
                  <a:srgbClr val="FFFFFF"/>
                </a:solidFill>
                <a:latin typeface="Unbounded" pitchFamily="34" charset="0"/>
                <a:ea typeface="Unbounded" pitchFamily="34" charset="-122"/>
                <a:cs typeface="Unbounded" pitchFamily="34" charset="-120"/>
              </a:rPr>
              <a:t>Verbs vs. Adverbs: Exploring Australian Bush Tucker</a:t>
            </a:r>
            <a:endParaRPr lang="en-US" sz="4400" dirty="0"/>
          </a:p>
        </p:txBody>
      </p:sp>
      <p:sp>
        <p:nvSpPr>
          <p:cNvPr id="4" name="Text 1"/>
          <p:cNvSpPr/>
          <p:nvPr/>
        </p:nvSpPr>
        <p:spPr>
          <a:xfrm>
            <a:off x="837724" y="4240173"/>
            <a:ext cx="7468553" cy="1532096"/>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Discover the rich vocabulary used to describe the preparation and consumption of traditional Australian bush foods, known as "bush tucker." In this presentation, we'll dive into the nuances between verbs and adverbs that bring these culinary experiences to life.</a:t>
            </a:r>
            <a:endParaRPr lang="en-US" sz="1850" dirty="0"/>
          </a:p>
        </p:txBody>
      </p:sp>
      <p:sp>
        <p:nvSpPr>
          <p:cNvPr id="5" name="Shape 2"/>
          <p:cNvSpPr/>
          <p:nvPr/>
        </p:nvSpPr>
        <p:spPr>
          <a:xfrm>
            <a:off x="837724" y="6059329"/>
            <a:ext cx="382905" cy="382905"/>
          </a:xfrm>
          <a:prstGeom prst="roundRect">
            <a:avLst>
              <a:gd name="adj" fmla="val 23878209"/>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45344" y="6066949"/>
            <a:ext cx="367665" cy="367665"/>
          </a:xfrm>
          <a:prstGeom prst="rect">
            <a:avLst/>
          </a:prstGeom>
        </p:spPr>
      </p:pic>
      <p:sp>
        <p:nvSpPr>
          <p:cNvPr id="7" name="Text 3"/>
          <p:cNvSpPr/>
          <p:nvPr/>
        </p:nvSpPr>
        <p:spPr>
          <a:xfrm>
            <a:off x="1340287" y="6041469"/>
            <a:ext cx="1695807" cy="418862"/>
          </a:xfrm>
          <a:prstGeom prst="rect">
            <a:avLst/>
          </a:prstGeom>
          <a:noFill/>
          <a:ln/>
        </p:spPr>
        <p:txBody>
          <a:bodyPr wrap="none" lIns="0" tIns="0" rIns="0" bIns="0" rtlCol="0" anchor="t"/>
          <a:lstStyle/>
          <a:p>
            <a:pPr algn="l" indent="0" marL="0">
              <a:lnSpc>
                <a:spcPts val="3250"/>
              </a:lnSpc>
              <a:buNone/>
            </a:pPr>
            <a:r>
              <a:rPr lang="en-US" sz="2350" b="1" dirty="0">
                <a:solidFill>
                  <a:srgbClr val="CAD6DE"/>
                </a:solidFill>
                <a:latin typeface="Cabin Bold" pitchFamily="34" charset="0"/>
                <a:ea typeface="Cabin Bold" pitchFamily="34" charset="-122"/>
                <a:cs typeface="Cabin Bold" pitchFamily="34" charset="-120"/>
              </a:rPr>
              <a:t>by Craig Blair</a:t>
            </a:r>
            <a:endParaRPr lang="en-US" sz="23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2485787"/>
            <a:ext cx="11738134" cy="704017"/>
          </a:xfrm>
          <a:prstGeom prst="rect">
            <a:avLst/>
          </a:prstGeom>
          <a:noFill/>
          <a:ln/>
        </p:spPr>
        <p:txBody>
          <a:bodyPr wrap="none" lIns="0" tIns="0" rIns="0" bIns="0" rtlCol="0" anchor="t"/>
          <a:lstStyle/>
          <a:p>
            <a:pPr indent="0" marL="0">
              <a:lnSpc>
                <a:spcPts val="5500"/>
              </a:lnSpc>
              <a:buNone/>
            </a:pPr>
            <a:r>
              <a:rPr lang="en-US" sz="4400" dirty="0">
                <a:solidFill>
                  <a:srgbClr val="FFFFFF"/>
                </a:solidFill>
                <a:latin typeface="Unbounded" pitchFamily="34" charset="0"/>
                <a:ea typeface="Unbounded" pitchFamily="34" charset="-122"/>
                <a:cs typeface="Unbounded" pitchFamily="34" charset="-120"/>
              </a:rPr>
              <a:t>Understanding the Australian Bush</a:t>
            </a:r>
            <a:endParaRPr lang="en-US" sz="4400" dirty="0"/>
          </a:p>
        </p:txBody>
      </p:sp>
      <p:sp>
        <p:nvSpPr>
          <p:cNvPr id="3" name="Text 1"/>
          <p:cNvSpPr/>
          <p:nvPr/>
        </p:nvSpPr>
        <p:spPr>
          <a:xfrm>
            <a:off x="837724" y="3788093"/>
            <a:ext cx="3400663" cy="351949"/>
          </a:xfrm>
          <a:prstGeom prst="rect">
            <a:avLst/>
          </a:prstGeom>
          <a:noFill/>
          <a:ln/>
        </p:spPr>
        <p:txBody>
          <a:bodyPr wrap="none" lIns="0" tIns="0" rIns="0" bIns="0" rtlCol="0" anchor="t"/>
          <a:lstStyle/>
          <a:p>
            <a:pPr indent="0" marL="0">
              <a:lnSpc>
                <a:spcPts val="2750"/>
              </a:lnSpc>
              <a:buNone/>
            </a:pPr>
            <a:r>
              <a:rPr lang="en-US" sz="2200" dirty="0">
                <a:solidFill>
                  <a:srgbClr val="FFFFFF"/>
                </a:solidFill>
                <a:latin typeface="Unbounded" pitchFamily="34" charset="0"/>
                <a:ea typeface="Unbounded" pitchFamily="34" charset="-122"/>
                <a:cs typeface="Unbounded" pitchFamily="34" charset="-120"/>
              </a:rPr>
              <a:t>Diverse Ecosystems</a:t>
            </a:r>
            <a:endParaRPr lang="en-US" sz="2200" dirty="0"/>
          </a:p>
        </p:txBody>
      </p:sp>
      <p:sp>
        <p:nvSpPr>
          <p:cNvPr id="4" name="Text 2"/>
          <p:cNvSpPr/>
          <p:nvPr/>
        </p:nvSpPr>
        <p:spPr>
          <a:xfrm>
            <a:off x="837724" y="4379357"/>
            <a:ext cx="6185535" cy="1149072"/>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The Australian bush encompasses a wide variety of landscapes, from dense forests to arid deserts, each with its own unique flora and fauna.</a:t>
            </a:r>
            <a:endParaRPr lang="en-US" sz="1850" dirty="0"/>
          </a:p>
        </p:txBody>
      </p:sp>
      <p:sp>
        <p:nvSpPr>
          <p:cNvPr id="5" name="Text 3"/>
          <p:cNvSpPr/>
          <p:nvPr/>
        </p:nvSpPr>
        <p:spPr>
          <a:xfrm>
            <a:off x="7614761" y="3788093"/>
            <a:ext cx="3783211" cy="351949"/>
          </a:xfrm>
          <a:prstGeom prst="rect">
            <a:avLst/>
          </a:prstGeom>
          <a:noFill/>
          <a:ln/>
        </p:spPr>
        <p:txBody>
          <a:bodyPr wrap="none" lIns="0" tIns="0" rIns="0" bIns="0" rtlCol="0" anchor="t"/>
          <a:lstStyle/>
          <a:p>
            <a:pPr indent="0" marL="0">
              <a:lnSpc>
                <a:spcPts val="2750"/>
              </a:lnSpc>
              <a:buNone/>
            </a:pPr>
            <a:r>
              <a:rPr lang="en-US" sz="2200" dirty="0">
                <a:solidFill>
                  <a:srgbClr val="FFFFFF"/>
                </a:solidFill>
                <a:latin typeface="Unbounded" pitchFamily="34" charset="0"/>
                <a:ea typeface="Unbounded" pitchFamily="34" charset="-122"/>
                <a:cs typeface="Unbounded" pitchFamily="34" charset="-120"/>
              </a:rPr>
              <a:t>Indigenous Knowledge</a:t>
            </a:r>
            <a:endParaRPr lang="en-US" sz="2200" dirty="0"/>
          </a:p>
        </p:txBody>
      </p:sp>
      <p:sp>
        <p:nvSpPr>
          <p:cNvPr id="6" name="Text 4"/>
          <p:cNvSpPr/>
          <p:nvPr/>
        </p:nvSpPr>
        <p:spPr>
          <a:xfrm>
            <a:off x="7614761" y="4379357"/>
            <a:ext cx="6185535" cy="1149072"/>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Aboriginal Australians have a deep understanding of the bush, utilizing its resources for food, medicine, and cultural practices for thousands of years.</a:t>
            </a:r>
            <a:endParaRPr lang="en-US" sz="1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796885"/>
            <a:ext cx="7468553" cy="1408033"/>
          </a:xfrm>
          <a:prstGeom prst="rect">
            <a:avLst/>
          </a:prstGeom>
          <a:noFill/>
          <a:ln/>
        </p:spPr>
        <p:txBody>
          <a:bodyPr wrap="square" lIns="0" tIns="0" rIns="0" bIns="0" rtlCol="0" anchor="t"/>
          <a:lstStyle/>
          <a:p>
            <a:pPr indent="0" marL="0">
              <a:lnSpc>
                <a:spcPts val="5500"/>
              </a:lnSpc>
              <a:buNone/>
            </a:pPr>
            <a:r>
              <a:rPr lang="en-US" sz="4400" dirty="0">
                <a:solidFill>
                  <a:srgbClr val="FFFFFF"/>
                </a:solidFill>
                <a:latin typeface="Unbounded" pitchFamily="34" charset="0"/>
                <a:ea typeface="Unbounded" pitchFamily="34" charset="-122"/>
                <a:cs typeface="Unbounded" pitchFamily="34" charset="-120"/>
              </a:rPr>
              <a:t>Characteristics of Bush Tucker</a:t>
            </a:r>
            <a:endParaRPr lang="en-US" sz="4400" dirty="0"/>
          </a:p>
        </p:txBody>
      </p:sp>
      <p:sp>
        <p:nvSpPr>
          <p:cNvPr id="4" name="Shape 1"/>
          <p:cNvSpPr/>
          <p:nvPr/>
        </p:nvSpPr>
        <p:spPr>
          <a:xfrm>
            <a:off x="837724" y="2563892"/>
            <a:ext cx="3614618" cy="2889290"/>
          </a:xfrm>
          <a:prstGeom prst="roundRect">
            <a:avLst>
              <a:gd name="adj" fmla="val 1243"/>
            </a:avLst>
          </a:prstGeom>
          <a:solidFill>
            <a:srgbClr val="304755"/>
          </a:solidFill>
          <a:ln/>
        </p:spPr>
      </p:sp>
      <p:sp>
        <p:nvSpPr>
          <p:cNvPr id="5" name="Text 2"/>
          <p:cNvSpPr/>
          <p:nvPr/>
        </p:nvSpPr>
        <p:spPr>
          <a:xfrm>
            <a:off x="1077039" y="2803208"/>
            <a:ext cx="3135987" cy="703898"/>
          </a:xfrm>
          <a:prstGeom prst="rect">
            <a:avLst/>
          </a:prstGeom>
          <a:noFill/>
          <a:ln/>
        </p:spPr>
        <p:txBody>
          <a:bodyPr wrap="square" lIns="0" tIns="0" rIns="0" bIns="0" rtlCol="0" anchor="t"/>
          <a:lstStyle/>
          <a:p>
            <a:pP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Diverse Ingredients</a:t>
            </a:r>
            <a:endParaRPr lang="en-US" sz="2200" dirty="0"/>
          </a:p>
        </p:txBody>
      </p:sp>
      <p:sp>
        <p:nvSpPr>
          <p:cNvPr id="6" name="Text 3"/>
          <p:cNvSpPr/>
          <p:nvPr/>
        </p:nvSpPr>
        <p:spPr>
          <a:xfrm>
            <a:off x="1077039" y="3650694"/>
            <a:ext cx="3135987" cy="1532096"/>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Bush tucker encompasses a wide range of edible plants, animals, and fungi found in the Australian wilderness.</a:t>
            </a:r>
            <a:endParaRPr lang="en-US" sz="1850" dirty="0"/>
          </a:p>
        </p:txBody>
      </p:sp>
      <p:sp>
        <p:nvSpPr>
          <p:cNvPr id="7" name="Shape 4"/>
          <p:cNvSpPr/>
          <p:nvPr/>
        </p:nvSpPr>
        <p:spPr>
          <a:xfrm>
            <a:off x="4691658" y="2563892"/>
            <a:ext cx="3614618" cy="2889290"/>
          </a:xfrm>
          <a:prstGeom prst="roundRect">
            <a:avLst>
              <a:gd name="adj" fmla="val 1243"/>
            </a:avLst>
          </a:prstGeom>
          <a:solidFill>
            <a:srgbClr val="304755"/>
          </a:solidFill>
          <a:ln/>
        </p:spPr>
      </p:sp>
      <p:sp>
        <p:nvSpPr>
          <p:cNvPr id="8" name="Text 5"/>
          <p:cNvSpPr/>
          <p:nvPr/>
        </p:nvSpPr>
        <p:spPr>
          <a:xfrm>
            <a:off x="4930973" y="2803208"/>
            <a:ext cx="2816185" cy="351949"/>
          </a:xfrm>
          <a:prstGeom prst="rect">
            <a:avLst/>
          </a:prstGeom>
          <a:noFill/>
          <a:ln/>
        </p:spPr>
        <p:txBody>
          <a:bodyPr wrap="none" lIns="0" tIns="0" rIns="0" bIns="0" rtlCol="0" anchor="t"/>
          <a:lstStyle/>
          <a:p>
            <a:pP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Nutritional Value</a:t>
            </a:r>
            <a:endParaRPr lang="en-US" sz="2200" dirty="0"/>
          </a:p>
        </p:txBody>
      </p:sp>
      <p:sp>
        <p:nvSpPr>
          <p:cNvPr id="9" name="Text 6"/>
          <p:cNvSpPr/>
          <p:nvPr/>
        </p:nvSpPr>
        <p:spPr>
          <a:xfrm>
            <a:off x="4930973" y="3298746"/>
            <a:ext cx="3135987" cy="1915120"/>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Many bush tucker foods are rich in essential vitamins, minerals, and nutrients, making them a valuable part of a healthy diet.</a:t>
            </a:r>
            <a:endParaRPr lang="en-US" sz="1850" dirty="0"/>
          </a:p>
        </p:txBody>
      </p:sp>
      <p:sp>
        <p:nvSpPr>
          <p:cNvPr id="10" name="Shape 7"/>
          <p:cNvSpPr/>
          <p:nvPr/>
        </p:nvSpPr>
        <p:spPr>
          <a:xfrm>
            <a:off x="837724" y="5692497"/>
            <a:ext cx="7468553" cy="1740218"/>
          </a:xfrm>
          <a:prstGeom prst="roundRect">
            <a:avLst>
              <a:gd name="adj" fmla="val 2063"/>
            </a:avLst>
          </a:prstGeom>
          <a:solidFill>
            <a:srgbClr val="304755"/>
          </a:solidFill>
          <a:ln/>
        </p:spPr>
      </p:sp>
      <p:sp>
        <p:nvSpPr>
          <p:cNvPr id="11" name="Text 8"/>
          <p:cNvSpPr/>
          <p:nvPr/>
        </p:nvSpPr>
        <p:spPr>
          <a:xfrm>
            <a:off x="1077039" y="5931813"/>
            <a:ext cx="2816185" cy="351949"/>
          </a:xfrm>
          <a:prstGeom prst="rect">
            <a:avLst/>
          </a:prstGeom>
          <a:noFill/>
          <a:ln/>
        </p:spPr>
        <p:txBody>
          <a:bodyPr wrap="none" lIns="0" tIns="0" rIns="0" bIns="0" rtlCol="0" anchor="t"/>
          <a:lstStyle/>
          <a:p>
            <a:pP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Unique Flavors</a:t>
            </a:r>
            <a:endParaRPr lang="en-US" sz="2200" dirty="0"/>
          </a:p>
        </p:txBody>
      </p:sp>
      <p:sp>
        <p:nvSpPr>
          <p:cNvPr id="12" name="Text 9"/>
          <p:cNvSpPr/>
          <p:nvPr/>
        </p:nvSpPr>
        <p:spPr>
          <a:xfrm>
            <a:off x="1077039" y="6427351"/>
            <a:ext cx="6989921" cy="766048"/>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Bush tucker ingredients often have distinct, earthy, or unexpected flavors that set them apart from commercial produce.</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037273"/>
            <a:ext cx="7468553" cy="2112050"/>
          </a:xfrm>
          <a:prstGeom prst="rect">
            <a:avLst/>
          </a:prstGeom>
          <a:noFill/>
          <a:ln/>
        </p:spPr>
        <p:txBody>
          <a:bodyPr wrap="square" lIns="0" tIns="0" rIns="0" bIns="0" rtlCol="0" anchor="t"/>
          <a:lstStyle/>
          <a:p>
            <a:pPr indent="0" marL="0">
              <a:lnSpc>
                <a:spcPts val="5500"/>
              </a:lnSpc>
              <a:buNone/>
            </a:pPr>
            <a:r>
              <a:rPr lang="en-US" sz="4400" dirty="0">
                <a:solidFill>
                  <a:srgbClr val="FFFFFF"/>
                </a:solidFill>
                <a:latin typeface="Unbounded" pitchFamily="34" charset="0"/>
                <a:ea typeface="Unbounded" pitchFamily="34" charset="-122"/>
                <a:cs typeface="Unbounded" pitchFamily="34" charset="-120"/>
              </a:rPr>
              <a:t>Verbs Describing Bush Tucker Preparation</a:t>
            </a:r>
            <a:endParaRPr lang="en-US" sz="4400" dirty="0"/>
          </a:p>
        </p:txBody>
      </p:sp>
      <p:sp>
        <p:nvSpPr>
          <p:cNvPr id="4" name="Shape 1"/>
          <p:cNvSpPr/>
          <p:nvPr/>
        </p:nvSpPr>
        <p:spPr>
          <a:xfrm>
            <a:off x="837724" y="3777496"/>
            <a:ext cx="538520" cy="538520"/>
          </a:xfrm>
          <a:prstGeom prst="roundRect">
            <a:avLst>
              <a:gd name="adj" fmla="val 6668"/>
            </a:avLst>
          </a:prstGeom>
          <a:solidFill>
            <a:srgbClr val="304755"/>
          </a:solidFill>
          <a:ln/>
        </p:spPr>
      </p:sp>
      <p:sp>
        <p:nvSpPr>
          <p:cNvPr id="5" name="Text 2"/>
          <p:cNvSpPr/>
          <p:nvPr/>
        </p:nvSpPr>
        <p:spPr>
          <a:xfrm>
            <a:off x="1027390" y="3877747"/>
            <a:ext cx="159187" cy="337899"/>
          </a:xfrm>
          <a:prstGeom prst="rect">
            <a:avLst/>
          </a:prstGeom>
          <a:noFill/>
          <a:ln/>
        </p:spPr>
        <p:txBody>
          <a:bodyPr wrap="none" lIns="0" tIns="0" rIns="0" bIns="0" rtlCol="0" anchor="t"/>
          <a:lstStyle/>
          <a:p>
            <a:pPr algn="ctr" indent="0" marL="0">
              <a:lnSpc>
                <a:spcPts val="2650"/>
              </a:lnSpc>
              <a:buNone/>
            </a:pPr>
            <a:r>
              <a:rPr lang="en-US" sz="2650" dirty="0">
                <a:solidFill>
                  <a:srgbClr val="CAD6DE"/>
                </a:solidFill>
                <a:latin typeface="Unbounded" pitchFamily="34" charset="0"/>
                <a:ea typeface="Unbounded" pitchFamily="34" charset="-122"/>
                <a:cs typeface="Unbounded" pitchFamily="34" charset="-120"/>
              </a:rPr>
              <a:t>1</a:t>
            </a:r>
            <a:endParaRPr lang="en-US" sz="2650" dirty="0"/>
          </a:p>
        </p:txBody>
      </p:sp>
      <p:sp>
        <p:nvSpPr>
          <p:cNvPr id="6" name="Text 3"/>
          <p:cNvSpPr/>
          <p:nvPr/>
        </p:nvSpPr>
        <p:spPr>
          <a:xfrm>
            <a:off x="1615559" y="377749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Harvest</a:t>
            </a:r>
            <a:endParaRPr lang="en-US" sz="2200" dirty="0"/>
          </a:p>
        </p:txBody>
      </p:sp>
      <p:sp>
        <p:nvSpPr>
          <p:cNvPr id="7" name="Text 4"/>
          <p:cNvSpPr/>
          <p:nvPr/>
        </p:nvSpPr>
        <p:spPr>
          <a:xfrm>
            <a:off x="1615559" y="4273034"/>
            <a:ext cx="2836783" cy="1149072"/>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Carefully collect bush tucker ingredients from their natural environment.</a:t>
            </a:r>
            <a:endParaRPr lang="en-US" sz="1850" dirty="0"/>
          </a:p>
        </p:txBody>
      </p:sp>
      <p:sp>
        <p:nvSpPr>
          <p:cNvPr id="8" name="Shape 5"/>
          <p:cNvSpPr/>
          <p:nvPr/>
        </p:nvSpPr>
        <p:spPr>
          <a:xfrm>
            <a:off x="4691658" y="3777496"/>
            <a:ext cx="538520" cy="538520"/>
          </a:xfrm>
          <a:prstGeom prst="roundRect">
            <a:avLst>
              <a:gd name="adj" fmla="val 6668"/>
            </a:avLst>
          </a:prstGeom>
          <a:solidFill>
            <a:srgbClr val="304755"/>
          </a:solidFill>
          <a:ln/>
        </p:spPr>
      </p:sp>
      <p:sp>
        <p:nvSpPr>
          <p:cNvPr id="9" name="Text 6"/>
          <p:cNvSpPr/>
          <p:nvPr/>
        </p:nvSpPr>
        <p:spPr>
          <a:xfrm>
            <a:off x="4827508" y="3877747"/>
            <a:ext cx="266700" cy="337899"/>
          </a:xfrm>
          <a:prstGeom prst="rect">
            <a:avLst/>
          </a:prstGeom>
          <a:noFill/>
          <a:ln/>
        </p:spPr>
        <p:txBody>
          <a:bodyPr wrap="none" lIns="0" tIns="0" rIns="0" bIns="0" rtlCol="0" anchor="t"/>
          <a:lstStyle/>
          <a:p>
            <a:pPr algn="ctr" indent="0" marL="0">
              <a:lnSpc>
                <a:spcPts val="2650"/>
              </a:lnSpc>
              <a:buNone/>
            </a:pPr>
            <a:r>
              <a:rPr lang="en-US" sz="2650" dirty="0">
                <a:solidFill>
                  <a:srgbClr val="CAD6DE"/>
                </a:solidFill>
                <a:latin typeface="Unbounded" pitchFamily="34" charset="0"/>
                <a:ea typeface="Unbounded" pitchFamily="34" charset="-122"/>
                <a:cs typeface="Unbounded" pitchFamily="34" charset="-120"/>
              </a:rPr>
              <a:t>2</a:t>
            </a:r>
            <a:endParaRPr lang="en-US" sz="2650" dirty="0"/>
          </a:p>
        </p:txBody>
      </p:sp>
      <p:sp>
        <p:nvSpPr>
          <p:cNvPr id="10" name="Text 7"/>
          <p:cNvSpPr/>
          <p:nvPr/>
        </p:nvSpPr>
        <p:spPr>
          <a:xfrm>
            <a:off x="5469493" y="3777496"/>
            <a:ext cx="2816185" cy="351949"/>
          </a:xfrm>
          <a:prstGeom prst="rect">
            <a:avLst/>
          </a:prstGeom>
          <a:noFill/>
          <a:ln/>
        </p:spPr>
        <p:txBody>
          <a:bodyPr wrap="none" lIns="0" tIns="0" rIns="0" bIns="0" rtlCol="0" anchor="t"/>
          <a:lstStyle/>
          <a:p>
            <a:pP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Forage</a:t>
            </a:r>
            <a:endParaRPr lang="en-US" sz="2200" dirty="0"/>
          </a:p>
        </p:txBody>
      </p:sp>
      <p:sp>
        <p:nvSpPr>
          <p:cNvPr id="11" name="Text 8"/>
          <p:cNvSpPr/>
          <p:nvPr/>
        </p:nvSpPr>
        <p:spPr>
          <a:xfrm>
            <a:off x="5469493" y="4273034"/>
            <a:ext cx="2836783" cy="1149072"/>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Scavenge and search for edible plants and animals in the bush.</a:t>
            </a:r>
            <a:endParaRPr lang="en-US" sz="1850" dirty="0"/>
          </a:p>
        </p:txBody>
      </p:sp>
      <p:sp>
        <p:nvSpPr>
          <p:cNvPr id="12" name="Shape 9"/>
          <p:cNvSpPr/>
          <p:nvPr/>
        </p:nvSpPr>
        <p:spPr>
          <a:xfrm>
            <a:off x="837724" y="5930622"/>
            <a:ext cx="538520" cy="538520"/>
          </a:xfrm>
          <a:prstGeom prst="roundRect">
            <a:avLst>
              <a:gd name="adj" fmla="val 6668"/>
            </a:avLst>
          </a:prstGeom>
          <a:solidFill>
            <a:srgbClr val="304755"/>
          </a:solidFill>
          <a:ln/>
        </p:spPr>
      </p:sp>
      <p:sp>
        <p:nvSpPr>
          <p:cNvPr id="13" name="Text 10"/>
          <p:cNvSpPr/>
          <p:nvPr/>
        </p:nvSpPr>
        <p:spPr>
          <a:xfrm>
            <a:off x="971074" y="6030873"/>
            <a:ext cx="271701" cy="337899"/>
          </a:xfrm>
          <a:prstGeom prst="rect">
            <a:avLst/>
          </a:prstGeom>
          <a:noFill/>
          <a:ln/>
        </p:spPr>
        <p:txBody>
          <a:bodyPr wrap="none" lIns="0" tIns="0" rIns="0" bIns="0" rtlCol="0" anchor="t"/>
          <a:lstStyle/>
          <a:p>
            <a:pPr algn="ctr" indent="0" marL="0">
              <a:lnSpc>
                <a:spcPts val="2650"/>
              </a:lnSpc>
              <a:buNone/>
            </a:pPr>
            <a:r>
              <a:rPr lang="en-US" sz="2650" dirty="0">
                <a:solidFill>
                  <a:srgbClr val="CAD6DE"/>
                </a:solidFill>
                <a:latin typeface="Unbounded" pitchFamily="34" charset="0"/>
                <a:ea typeface="Unbounded" pitchFamily="34" charset="-122"/>
                <a:cs typeface="Unbounded" pitchFamily="34" charset="-120"/>
              </a:rPr>
              <a:t>3</a:t>
            </a:r>
            <a:endParaRPr lang="en-US" sz="2650" dirty="0"/>
          </a:p>
        </p:txBody>
      </p:sp>
      <p:sp>
        <p:nvSpPr>
          <p:cNvPr id="14" name="Text 11"/>
          <p:cNvSpPr/>
          <p:nvPr/>
        </p:nvSpPr>
        <p:spPr>
          <a:xfrm>
            <a:off x="1615559" y="5930622"/>
            <a:ext cx="2816185" cy="351949"/>
          </a:xfrm>
          <a:prstGeom prst="rect">
            <a:avLst/>
          </a:prstGeom>
          <a:noFill/>
          <a:ln/>
        </p:spPr>
        <p:txBody>
          <a:bodyPr wrap="none" lIns="0" tIns="0" rIns="0" bIns="0" rtlCol="0" anchor="t"/>
          <a:lstStyle/>
          <a:p>
            <a:pPr indent="0" marL="0">
              <a:lnSpc>
                <a:spcPts val="2750"/>
              </a:lnSpc>
              <a:buNone/>
            </a:pPr>
            <a:r>
              <a:rPr lang="en-US" sz="2200" dirty="0">
                <a:solidFill>
                  <a:srgbClr val="CAD6DE"/>
                </a:solidFill>
                <a:latin typeface="Unbounded" pitchFamily="34" charset="0"/>
                <a:ea typeface="Unbounded" pitchFamily="34" charset="-122"/>
                <a:cs typeface="Unbounded" pitchFamily="34" charset="-120"/>
              </a:rPr>
              <a:t>Cook</a:t>
            </a:r>
            <a:endParaRPr lang="en-US" sz="2200" dirty="0"/>
          </a:p>
        </p:txBody>
      </p:sp>
      <p:sp>
        <p:nvSpPr>
          <p:cNvPr id="15" name="Text 12"/>
          <p:cNvSpPr/>
          <p:nvPr/>
        </p:nvSpPr>
        <p:spPr>
          <a:xfrm>
            <a:off x="1615559" y="6426160"/>
            <a:ext cx="6690717" cy="766048"/>
          </a:xfrm>
          <a:prstGeom prst="rect">
            <a:avLst/>
          </a:prstGeom>
          <a:noFill/>
          <a:ln/>
        </p:spPr>
        <p:txBody>
          <a:bodyPr wrap="square" lIns="0" tIns="0" rIns="0" bIns="0" rtlCol="0" anchor="t"/>
          <a:lstStyle/>
          <a:p>
            <a:pPr indent="0" marL="0">
              <a:lnSpc>
                <a:spcPts val="3000"/>
              </a:lnSpc>
              <a:buNone/>
            </a:pPr>
            <a:r>
              <a:rPr lang="en-US" sz="1850" dirty="0">
                <a:solidFill>
                  <a:srgbClr val="CAD6DE"/>
                </a:solidFill>
                <a:latin typeface="Cabin" pitchFamily="34" charset="0"/>
                <a:ea typeface="Cabin" pitchFamily="34" charset="-122"/>
                <a:cs typeface="Cabin" pitchFamily="34" charset="-120"/>
              </a:rPr>
              <a:t>Prepare bush tucker using traditional methods like roasting, steaming, or smoking.</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9227" y="561737"/>
            <a:ext cx="7718346" cy="1198007"/>
          </a:xfrm>
          <a:prstGeom prst="rect">
            <a:avLst/>
          </a:prstGeom>
          <a:noFill/>
          <a:ln/>
        </p:spPr>
        <p:txBody>
          <a:bodyPr wrap="square" lIns="0" tIns="0" rIns="0" bIns="0" rtlCol="0" anchor="t"/>
          <a:lstStyle/>
          <a:p>
            <a:pPr indent="0" marL="0">
              <a:lnSpc>
                <a:spcPts val="4700"/>
              </a:lnSpc>
              <a:buNone/>
            </a:pPr>
            <a:r>
              <a:rPr lang="en-US" sz="3750" dirty="0">
                <a:solidFill>
                  <a:srgbClr val="FFFFFF"/>
                </a:solidFill>
                <a:latin typeface="Unbounded" pitchFamily="34" charset="0"/>
                <a:ea typeface="Unbounded" pitchFamily="34" charset="-122"/>
                <a:cs typeface="Unbounded" pitchFamily="34" charset="-120"/>
              </a:rPr>
              <a:t>Adverbs Modifying Bush Tucker Actions</a:t>
            </a:r>
            <a:endParaRPr lang="en-US" sz="3750" dirty="0"/>
          </a:p>
        </p:txBody>
      </p:sp>
      <p:pic>
        <p:nvPicPr>
          <p:cNvPr id="4" name="Image 1" descr="preencoded.png">    </p:cNvPr>
          <p:cNvPicPr>
            <a:picLocks noChangeAspect="1"/>
          </p:cNvPicPr>
          <p:nvPr/>
        </p:nvPicPr>
        <p:blipFill>
          <a:blip r:embed="rId2"/>
          <a:stretch>
            <a:fillRect/>
          </a:stretch>
        </p:blipFill>
        <p:spPr>
          <a:xfrm>
            <a:off x="6199227" y="2065139"/>
            <a:ext cx="509111" cy="509111"/>
          </a:xfrm>
          <a:prstGeom prst="rect">
            <a:avLst/>
          </a:prstGeom>
        </p:spPr>
      </p:pic>
      <p:sp>
        <p:nvSpPr>
          <p:cNvPr id="5" name="Text 1"/>
          <p:cNvSpPr/>
          <p:nvPr/>
        </p:nvSpPr>
        <p:spPr>
          <a:xfrm>
            <a:off x="6199227" y="2777847"/>
            <a:ext cx="2396133" cy="299561"/>
          </a:xfrm>
          <a:prstGeom prst="rect">
            <a:avLst/>
          </a:prstGeom>
          <a:noFill/>
          <a:ln/>
        </p:spPr>
        <p:txBody>
          <a:bodyPr wrap="none" lIns="0" tIns="0" rIns="0" bIns="0" rtlCol="0" anchor="t"/>
          <a:lstStyle/>
          <a:p>
            <a:pPr algn="l" indent="0" marL="0">
              <a:lnSpc>
                <a:spcPts val="2350"/>
              </a:lnSpc>
              <a:buNone/>
            </a:pPr>
            <a:r>
              <a:rPr lang="en-US" sz="1850" dirty="0">
                <a:solidFill>
                  <a:srgbClr val="CAD6DE"/>
                </a:solidFill>
                <a:latin typeface="Unbounded" pitchFamily="34" charset="0"/>
                <a:ea typeface="Unbounded" pitchFamily="34" charset="-122"/>
                <a:cs typeface="Unbounded" pitchFamily="34" charset="-120"/>
              </a:rPr>
              <a:t>Carefully</a:t>
            </a:r>
            <a:endParaRPr lang="en-US" sz="1850" dirty="0"/>
          </a:p>
        </p:txBody>
      </p:sp>
      <p:sp>
        <p:nvSpPr>
          <p:cNvPr id="6" name="Text 2"/>
          <p:cNvSpPr/>
          <p:nvPr/>
        </p:nvSpPr>
        <p:spPr>
          <a:xfrm>
            <a:off x="6199227" y="3199567"/>
            <a:ext cx="7718346" cy="325874"/>
          </a:xfrm>
          <a:prstGeom prst="rect">
            <a:avLst/>
          </a:prstGeom>
          <a:noFill/>
          <a:ln/>
        </p:spPr>
        <p:txBody>
          <a:bodyPr wrap="none" lIns="0" tIns="0" rIns="0" bIns="0" rtlCol="0" anchor="t"/>
          <a:lstStyle/>
          <a:p>
            <a:pPr algn="l" indent="0" marL="0">
              <a:lnSpc>
                <a:spcPts val="2550"/>
              </a:lnSpc>
              <a:buNone/>
            </a:pPr>
            <a:r>
              <a:rPr lang="en-US" sz="1600" dirty="0">
                <a:solidFill>
                  <a:srgbClr val="CAD6DE"/>
                </a:solidFill>
                <a:latin typeface="Cabin" pitchFamily="34" charset="0"/>
                <a:ea typeface="Cabin" pitchFamily="34" charset="-122"/>
                <a:cs typeface="Cabin" pitchFamily="34" charset="-120"/>
              </a:rPr>
              <a:t>Harvest bush tucker ingredients with precision to avoid damage.</a:t>
            </a:r>
            <a:endParaRPr lang="en-US" sz="1600" dirty="0"/>
          </a:p>
        </p:txBody>
      </p:sp>
      <p:pic>
        <p:nvPicPr>
          <p:cNvPr id="7" name="Image 2" descr="preencoded.png">    </p:cNvPr>
          <p:cNvPicPr>
            <a:picLocks noChangeAspect="1"/>
          </p:cNvPicPr>
          <p:nvPr/>
        </p:nvPicPr>
        <p:blipFill>
          <a:blip r:embed="rId3"/>
          <a:stretch>
            <a:fillRect/>
          </a:stretch>
        </p:blipFill>
        <p:spPr>
          <a:xfrm>
            <a:off x="6199227" y="4136350"/>
            <a:ext cx="509111" cy="509111"/>
          </a:xfrm>
          <a:prstGeom prst="rect">
            <a:avLst/>
          </a:prstGeom>
        </p:spPr>
      </p:pic>
      <p:sp>
        <p:nvSpPr>
          <p:cNvPr id="8" name="Text 3"/>
          <p:cNvSpPr/>
          <p:nvPr/>
        </p:nvSpPr>
        <p:spPr>
          <a:xfrm>
            <a:off x="6199227" y="4849058"/>
            <a:ext cx="2396133" cy="299561"/>
          </a:xfrm>
          <a:prstGeom prst="rect">
            <a:avLst/>
          </a:prstGeom>
          <a:noFill/>
          <a:ln/>
        </p:spPr>
        <p:txBody>
          <a:bodyPr wrap="none" lIns="0" tIns="0" rIns="0" bIns="0" rtlCol="0" anchor="t"/>
          <a:lstStyle/>
          <a:p>
            <a:pPr algn="l" indent="0" marL="0">
              <a:lnSpc>
                <a:spcPts val="2350"/>
              </a:lnSpc>
              <a:buNone/>
            </a:pPr>
            <a:r>
              <a:rPr lang="en-US" sz="1850" dirty="0">
                <a:solidFill>
                  <a:srgbClr val="CAD6DE"/>
                </a:solidFill>
                <a:latin typeface="Unbounded" pitchFamily="34" charset="0"/>
                <a:ea typeface="Unbounded" pitchFamily="34" charset="-122"/>
                <a:cs typeface="Unbounded" pitchFamily="34" charset="-120"/>
              </a:rPr>
              <a:t>Traditionally</a:t>
            </a:r>
            <a:endParaRPr lang="en-US" sz="1850" dirty="0"/>
          </a:p>
        </p:txBody>
      </p:sp>
      <p:sp>
        <p:nvSpPr>
          <p:cNvPr id="9" name="Text 4"/>
          <p:cNvSpPr/>
          <p:nvPr/>
        </p:nvSpPr>
        <p:spPr>
          <a:xfrm>
            <a:off x="6199227" y="5270778"/>
            <a:ext cx="7718346" cy="325874"/>
          </a:xfrm>
          <a:prstGeom prst="rect">
            <a:avLst/>
          </a:prstGeom>
          <a:noFill/>
          <a:ln/>
        </p:spPr>
        <p:txBody>
          <a:bodyPr wrap="none" lIns="0" tIns="0" rIns="0" bIns="0" rtlCol="0" anchor="t"/>
          <a:lstStyle/>
          <a:p>
            <a:pPr algn="l" indent="0" marL="0">
              <a:lnSpc>
                <a:spcPts val="2550"/>
              </a:lnSpc>
              <a:buNone/>
            </a:pPr>
            <a:r>
              <a:rPr lang="en-US" sz="1600" dirty="0">
                <a:solidFill>
                  <a:srgbClr val="CAD6DE"/>
                </a:solidFill>
                <a:latin typeface="Cabin" pitchFamily="34" charset="0"/>
                <a:ea typeface="Cabin" pitchFamily="34" charset="-122"/>
                <a:cs typeface="Cabin" pitchFamily="34" charset="-120"/>
              </a:rPr>
              <a:t>Cook bush tucker using time-honored methods passed down for generations.</a:t>
            </a:r>
            <a:endParaRPr lang="en-US" sz="1600" dirty="0"/>
          </a:p>
        </p:txBody>
      </p:sp>
      <p:pic>
        <p:nvPicPr>
          <p:cNvPr id="10" name="Image 3" descr="preencoded.png">    </p:cNvPr>
          <p:cNvPicPr>
            <a:picLocks noChangeAspect="1"/>
          </p:cNvPicPr>
          <p:nvPr/>
        </p:nvPicPr>
        <p:blipFill>
          <a:blip r:embed="rId4"/>
          <a:stretch>
            <a:fillRect/>
          </a:stretch>
        </p:blipFill>
        <p:spPr>
          <a:xfrm>
            <a:off x="6199227" y="6207562"/>
            <a:ext cx="509111" cy="509111"/>
          </a:xfrm>
          <a:prstGeom prst="rect">
            <a:avLst/>
          </a:prstGeom>
        </p:spPr>
      </p:pic>
      <p:sp>
        <p:nvSpPr>
          <p:cNvPr id="11" name="Text 5"/>
          <p:cNvSpPr/>
          <p:nvPr/>
        </p:nvSpPr>
        <p:spPr>
          <a:xfrm>
            <a:off x="6199227" y="6920270"/>
            <a:ext cx="2396133" cy="299561"/>
          </a:xfrm>
          <a:prstGeom prst="rect">
            <a:avLst/>
          </a:prstGeom>
          <a:noFill/>
          <a:ln/>
        </p:spPr>
        <p:txBody>
          <a:bodyPr wrap="none" lIns="0" tIns="0" rIns="0" bIns="0" rtlCol="0" anchor="t"/>
          <a:lstStyle/>
          <a:p>
            <a:pPr algn="l" indent="0" marL="0">
              <a:lnSpc>
                <a:spcPts val="2350"/>
              </a:lnSpc>
              <a:buNone/>
            </a:pPr>
            <a:r>
              <a:rPr lang="en-US" sz="1850" dirty="0">
                <a:solidFill>
                  <a:srgbClr val="CAD6DE"/>
                </a:solidFill>
                <a:latin typeface="Unbounded" pitchFamily="34" charset="0"/>
                <a:ea typeface="Unbounded" pitchFamily="34" charset="-122"/>
                <a:cs typeface="Unbounded" pitchFamily="34" charset="-120"/>
              </a:rPr>
              <a:t>Sustainably</a:t>
            </a:r>
            <a:endParaRPr lang="en-US" sz="1850" dirty="0"/>
          </a:p>
        </p:txBody>
      </p:sp>
      <p:sp>
        <p:nvSpPr>
          <p:cNvPr id="12" name="Text 6"/>
          <p:cNvSpPr/>
          <p:nvPr/>
        </p:nvSpPr>
        <p:spPr>
          <a:xfrm>
            <a:off x="6199227" y="7341989"/>
            <a:ext cx="7718346" cy="325874"/>
          </a:xfrm>
          <a:prstGeom prst="rect">
            <a:avLst/>
          </a:prstGeom>
          <a:noFill/>
          <a:ln/>
        </p:spPr>
        <p:txBody>
          <a:bodyPr wrap="none" lIns="0" tIns="0" rIns="0" bIns="0" rtlCol="0" anchor="t"/>
          <a:lstStyle/>
          <a:p>
            <a:pPr algn="l" indent="0" marL="0">
              <a:lnSpc>
                <a:spcPts val="2550"/>
              </a:lnSpc>
              <a:buNone/>
            </a:pPr>
            <a:r>
              <a:rPr lang="en-US" sz="1600" dirty="0">
                <a:solidFill>
                  <a:srgbClr val="CAD6DE"/>
                </a:solidFill>
                <a:latin typeface="Cabin" pitchFamily="34" charset="0"/>
                <a:ea typeface="Cabin" pitchFamily="34" charset="-122"/>
                <a:cs typeface="Cabin" pitchFamily="34" charset="-120"/>
              </a:rPr>
              <a:t>Forage for bush tucker while preserving the natural environment.</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07125" y="634127"/>
            <a:ext cx="13016151" cy="1356598"/>
          </a:xfrm>
          <a:prstGeom prst="rect">
            <a:avLst/>
          </a:prstGeom>
          <a:noFill/>
          <a:ln/>
        </p:spPr>
        <p:txBody>
          <a:bodyPr wrap="square" lIns="0" tIns="0" rIns="0" bIns="0" rtlCol="0" anchor="t"/>
          <a:lstStyle/>
          <a:p>
            <a:pPr indent="0" marL="0">
              <a:lnSpc>
                <a:spcPts val="5300"/>
              </a:lnSpc>
              <a:buNone/>
            </a:pPr>
            <a:r>
              <a:rPr lang="en-US" sz="4250" dirty="0">
                <a:solidFill>
                  <a:srgbClr val="FFFFFF"/>
                </a:solidFill>
                <a:latin typeface="Unbounded" pitchFamily="34" charset="0"/>
                <a:ea typeface="Unbounded" pitchFamily="34" charset="-122"/>
                <a:cs typeface="Unbounded" pitchFamily="34" charset="-120"/>
              </a:rPr>
              <a:t>Choosing the Appropriate Verb or Adverb</a:t>
            </a:r>
            <a:endParaRPr lang="en-US" sz="4250" dirty="0"/>
          </a:p>
        </p:txBody>
      </p:sp>
      <p:pic>
        <p:nvPicPr>
          <p:cNvPr id="3" name="Image 0" descr="preencoded.png">    </p:cNvPr>
          <p:cNvPicPr>
            <a:picLocks noChangeAspect="1"/>
          </p:cNvPicPr>
          <p:nvPr/>
        </p:nvPicPr>
        <p:blipFill>
          <a:blip r:embed="rId1"/>
          <a:stretch>
            <a:fillRect/>
          </a:stretch>
        </p:blipFill>
        <p:spPr>
          <a:xfrm>
            <a:off x="2987278" y="2451973"/>
            <a:ext cx="2147649" cy="1676638"/>
          </a:xfrm>
          <a:prstGeom prst="rect">
            <a:avLst/>
          </a:prstGeom>
        </p:spPr>
      </p:pic>
      <p:sp>
        <p:nvSpPr>
          <p:cNvPr id="4" name="Text 1"/>
          <p:cNvSpPr/>
          <p:nvPr/>
        </p:nvSpPr>
        <p:spPr>
          <a:xfrm>
            <a:off x="3993118" y="3276481"/>
            <a:ext cx="135850" cy="461129"/>
          </a:xfrm>
          <a:prstGeom prst="rect">
            <a:avLst/>
          </a:prstGeom>
          <a:noFill/>
          <a:ln/>
        </p:spPr>
        <p:txBody>
          <a:bodyPr wrap="none" lIns="0" tIns="0" rIns="0" bIns="0" rtlCol="0" anchor="t"/>
          <a:lstStyle/>
          <a:p>
            <a:pPr algn="ctr" indent="0" marL="0">
              <a:lnSpc>
                <a:spcPts val="3600"/>
              </a:lnSpc>
              <a:buNone/>
            </a:pPr>
            <a:r>
              <a:rPr lang="en-US" sz="2250" dirty="0">
                <a:solidFill>
                  <a:srgbClr val="CAD6DE"/>
                </a:solidFill>
                <a:latin typeface="Unbounded" pitchFamily="34" charset="0"/>
                <a:ea typeface="Unbounded" pitchFamily="34" charset="-122"/>
                <a:cs typeface="Unbounded" pitchFamily="34" charset="-120"/>
              </a:rPr>
              <a:t>1</a:t>
            </a:r>
            <a:endParaRPr lang="en-US" sz="2250" dirty="0"/>
          </a:p>
        </p:txBody>
      </p:sp>
      <p:sp>
        <p:nvSpPr>
          <p:cNvPr id="5" name="Text 2"/>
          <p:cNvSpPr/>
          <p:nvPr/>
        </p:nvSpPr>
        <p:spPr>
          <a:xfrm>
            <a:off x="5365552" y="2682597"/>
            <a:ext cx="2713196" cy="339090"/>
          </a:xfrm>
          <a:prstGeom prst="rect">
            <a:avLst/>
          </a:prstGeom>
          <a:noFill/>
          <a:ln/>
        </p:spPr>
        <p:txBody>
          <a:bodyPr wrap="none" lIns="0" tIns="0" rIns="0" bIns="0" rtlCol="0" anchor="t"/>
          <a:lstStyle/>
          <a:p>
            <a:pPr algn="l" indent="0" marL="0">
              <a:lnSpc>
                <a:spcPts val="2650"/>
              </a:lnSpc>
              <a:buNone/>
            </a:pPr>
            <a:r>
              <a:rPr lang="en-US" sz="2100" dirty="0">
                <a:solidFill>
                  <a:srgbClr val="CAD6DE"/>
                </a:solidFill>
                <a:latin typeface="Unbounded" pitchFamily="34" charset="0"/>
                <a:ea typeface="Unbounded" pitchFamily="34" charset="-122"/>
                <a:cs typeface="Unbounded" pitchFamily="34" charset="-120"/>
              </a:rPr>
              <a:t>Precision</a:t>
            </a:r>
            <a:endParaRPr lang="en-US" sz="2100" dirty="0"/>
          </a:p>
        </p:txBody>
      </p:sp>
      <p:sp>
        <p:nvSpPr>
          <p:cNvPr id="6" name="Text 3"/>
          <p:cNvSpPr/>
          <p:nvPr/>
        </p:nvSpPr>
        <p:spPr>
          <a:xfrm>
            <a:off x="5365552" y="3160038"/>
            <a:ext cx="8227100" cy="737949"/>
          </a:xfrm>
          <a:prstGeom prst="rect">
            <a:avLst/>
          </a:prstGeom>
          <a:noFill/>
          <a:ln/>
        </p:spPr>
        <p:txBody>
          <a:bodyPr wrap="squar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Select verbs and adverbs that accurately describe the specific actions and techniques used in bush tucker preparation.</a:t>
            </a:r>
            <a:endParaRPr lang="en-US" sz="1800" dirty="0"/>
          </a:p>
        </p:txBody>
      </p:sp>
      <p:sp>
        <p:nvSpPr>
          <p:cNvPr id="7" name="Shape 4"/>
          <p:cNvSpPr/>
          <p:nvPr/>
        </p:nvSpPr>
        <p:spPr>
          <a:xfrm>
            <a:off x="5192554" y="4142184"/>
            <a:ext cx="8573095" cy="15240"/>
          </a:xfrm>
          <a:prstGeom prst="roundRect">
            <a:avLst>
              <a:gd name="adj" fmla="val 226994"/>
            </a:avLst>
          </a:prstGeom>
          <a:solidFill>
            <a:srgbClr val="49606E"/>
          </a:solidFill>
          <a:ln/>
        </p:spPr>
      </p:sp>
      <p:pic>
        <p:nvPicPr>
          <p:cNvPr id="8" name="Image 1" descr="preencoded.png">    </p:cNvPr>
          <p:cNvPicPr>
            <a:picLocks noChangeAspect="1"/>
          </p:cNvPicPr>
          <p:nvPr/>
        </p:nvPicPr>
        <p:blipFill>
          <a:blip r:embed="rId2"/>
          <a:stretch>
            <a:fillRect/>
          </a:stretch>
        </p:blipFill>
        <p:spPr>
          <a:xfrm>
            <a:off x="1913453" y="4186238"/>
            <a:ext cx="4295299" cy="1676638"/>
          </a:xfrm>
          <a:prstGeom prst="rect">
            <a:avLst/>
          </a:prstGeom>
        </p:spPr>
      </p:pic>
      <p:sp>
        <p:nvSpPr>
          <p:cNvPr id="9" name="Text 5"/>
          <p:cNvSpPr/>
          <p:nvPr/>
        </p:nvSpPr>
        <p:spPr>
          <a:xfrm>
            <a:off x="3947279" y="4793933"/>
            <a:ext cx="227528" cy="461129"/>
          </a:xfrm>
          <a:prstGeom prst="rect">
            <a:avLst/>
          </a:prstGeom>
          <a:noFill/>
          <a:ln/>
        </p:spPr>
        <p:txBody>
          <a:bodyPr wrap="none" lIns="0" tIns="0" rIns="0" bIns="0" rtlCol="0" anchor="t"/>
          <a:lstStyle/>
          <a:p>
            <a:pPr algn="ctr" indent="0" marL="0">
              <a:lnSpc>
                <a:spcPts val="3600"/>
              </a:lnSpc>
              <a:buNone/>
            </a:pPr>
            <a:r>
              <a:rPr lang="en-US" sz="2250" dirty="0">
                <a:solidFill>
                  <a:srgbClr val="CAD6DE"/>
                </a:solidFill>
                <a:latin typeface="Unbounded" pitchFamily="34" charset="0"/>
                <a:ea typeface="Unbounded" pitchFamily="34" charset="-122"/>
                <a:cs typeface="Unbounded" pitchFamily="34" charset="-120"/>
              </a:rPr>
              <a:t>2</a:t>
            </a:r>
            <a:endParaRPr lang="en-US" sz="2250" dirty="0"/>
          </a:p>
        </p:txBody>
      </p:sp>
      <p:sp>
        <p:nvSpPr>
          <p:cNvPr id="10" name="Text 6"/>
          <p:cNvSpPr/>
          <p:nvPr/>
        </p:nvSpPr>
        <p:spPr>
          <a:xfrm>
            <a:off x="6439376" y="4416862"/>
            <a:ext cx="2713196" cy="339090"/>
          </a:xfrm>
          <a:prstGeom prst="rect">
            <a:avLst/>
          </a:prstGeom>
          <a:noFill/>
          <a:ln/>
        </p:spPr>
        <p:txBody>
          <a:bodyPr wrap="none" lIns="0" tIns="0" rIns="0" bIns="0" rtlCol="0" anchor="t"/>
          <a:lstStyle/>
          <a:p>
            <a:pPr algn="l" indent="0" marL="0">
              <a:lnSpc>
                <a:spcPts val="2650"/>
              </a:lnSpc>
              <a:buNone/>
            </a:pPr>
            <a:r>
              <a:rPr lang="en-US" sz="2100" dirty="0">
                <a:solidFill>
                  <a:srgbClr val="CAD6DE"/>
                </a:solidFill>
                <a:latin typeface="Unbounded" pitchFamily="34" charset="0"/>
                <a:ea typeface="Unbounded" pitchFamily="34" charset="-122"/>
                <a:cs typeface="Unbounded" pitchFamily="34" charset="-120"/>
              </a:rPr>
              <a:t>Context</a:t>
            </a:r>
            <a:endParaRPr lang="en-US" sz="2100" dirty="0"/>
          </a:p>
        </p:txBody>
      </p:sp>
      <p:sp>
        <p:nvSpPr>
          <p:cNvPr id="11" name="Text 7"/>
          <p:cNvSpPr/>
          <p:nvPr/>
        </p:nvSpPr>
        <p:spPr>
          <a:xfrm>
            <a:off x="6439376" y="4894302"/>
            <a:ext cx="7153275" cy="737949"/>
          </a:xfrm>
          <a:prstGeom prst="rect">
            <a:avLst/>
          </a:prstGeom>
          <a:noFill/>
          <a:ln/>
        </p:spPr>
        <p:txBody>
          <a:bodyPr wrap="squar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Consider the cultural, environmental, and historical context of bush tucker to choose the most appropriate language.</a:t>
            </a:r>
            <a:endParaRPr lang="en-US" sz="1800" dirty="0"/>
          </a:p>
        </p:txBody>
      </p:sp>
      <p:sp>
        <p:nvSpPr>
          <p:cNvPr id="12" name="Shape 8"/>
          <p:cNvSpPr/>
          <p:nvPr/>
        </p:nvSpPr>
        <p:spPr>
          <a:xfrm>
            <a:off x="6266378" y="5876449"/>
            <a:ext cx="7499271" cy="15240"/>
          </a:xfrm>
          <a:prstGeom prst="roundRect">
            <a:avLst>
              <a:gd name="adj" fmla="val 226994"/>
            </a:avLst>
          </a:prstGeom>
          <a:solidFill>
            <a:srgbClr val="49606E"/>
          </a:solidFill>
          <a:ln/>
        </p:spPr>
      </p:sp>
      <p:pic>
        <p:nvPicPr>
          <p:cNvPr id="13" name="Image 2" descr="preencoded.png">    </p:cNvPr>
          <p:cNvPicPr>
            <a:picLocks noChangeAspect="1"/>
          </p:cNvPicPr>
          <p:nvPr/>
        </p:nvPicPr>
        <p:blipFill>
          <a:blip r:embed="rId3"/>
          <a:stretch>
            <a:fillRect/>
          </a:stretch>
        </p:blipFill>
        <p:spPr>
          <a:xfrm>
            <a:off x="839629" y="5920502"/>
            <a:ext cx="6442948" cy="1676638"/>
          </a:xfrm>
          <a:prstGeom prst="rect">
            <a:avLst/>
          </a:prstGeom>
        </p:spPr>
      </p:pic>
      <p:sp>
        <p:nvSpPr>
          <p:cNvPr id="14" name="Text 9"/>
          <p:cNvSpPr/>
          <p:nvPr/>
        </p:nvSpPr>
        <p:spPr>
          <a:xfrm>
            <a:off x="3945136" y="6528197"/>
            <a:ext cx="231815" cy="461129"/>
          </a:xfrm>
          <a:prstGeom prst="rect">
            <a:avLst/>
          </a:prstGeom>
          <a:noFill/>
          <a:ln/>
        </p:spPr>
        <p:txBody>
          <a:bodyPr wrap="none" lIns="0" tIns="0" rIns="0" bIns="0" rtlCol="0" anchor="t"/>
          <a:lstStyle/>
          <a:p>
            <a:pPr algn="ctr" indent="0" marL="0">
              <a:lnSpc>
                <a:spcPts val="3600"/>
              </a:lnSpc>
              <a:buNone/>
            </a:pPr>
            <a:r>
              <a:rPr lang="en-US" sz="2250" dirty="0">
                <a:solidFill>
                  <a:srgbClr val="CAD6DE"/>
                </a:solidFill>
                <a:latin typeface="Unbounded" pitchFamily="34" charset="0"/>
                <a:ea typeface="Unbounded" pitchFamily="34" charset="-122"/>
                <a:cs typeface="Unbounded" pitchFamily="34" charset="-120"/>
              </a:rPr>
              <a:t>3</a:t>
            </a:r>
            <a:endParaRPr lang="en-US" sz="2250" dirty="0"/>
          </a:p>
        </p:txBody>
      </p:sp>
      <p:sp>
        <p:nvSpPr>
          <p:cNvPr id="15" name="Text 10"/>
          <p:cNvSpPr/>
          <p:nvPr/>
        </p:nvSpPr>
        <p:spPr>
          <a:xfrm>
            <a:off x="7513201" y="6151126"/>
            <a:ext cx="2713196" cy="339090"/>
          </a:xfrm>
          <a:prstGeom prst="rect">
            <a:avLst/>
          </a:prstGeom>
          <a:noFill/>
          <a:ln/>
        </p:spPr>
        <p:txBody>
          <a:bodyPr wrap="none" lIns="0" tIns="0" rIns="0" bIns="0" rtlCol="0" anchor="t"/>
          <a:lstStyle/>
          <a:p>
            <a:pPr algn="l" indent="0" marL="0">
              <a:lnSpc>
                <a:spcPts val="2650"/>
              </a:lnSpc>
              <a:buNone/>
            </a:pPr>
            <a:r>
              <a:rPr lang="en-US" sz="2100" dirty="0">
                <a:solidFill>
                  <a:srgbClr val="CAD6DE"/>
                </a:solidFill>
                <a:latin typeface="Unbounded" pitchFamily="34" charset="0"/>
                <a:ea typeface="Unbounded" pitchFamily="34" charset="-122"/>
                <a:cs typeface="Unbounded" pitchFamily="34" charset="-120"/>
              </a:rPr>
              <a:t>Nuance</a:t>
            </a:r>
            <a:endParaRPr lang="en-US" sz="2100" dirty="0"/>
          </a:p>
        </p:txBody>
      </p:sp>
      <p:sp>
        <p:nvSpPr>
          <p:cNvPr id="16" name="Text 11"/>
          <p:cNvSpPr/>
          <p:nvPr/>
        </p:nvSpPr>
        <p:spPr>
          <a:xfrm>
            <a:off x="7513201" y="6628567"/>
            <a:ext cx="6079450" cy="737949"/>
          </a:xfrm>
          <a:prstGeom prst="rect">
            <a:avLst/>
          </a:prstGeom>
          <a:noFill/>
          <a:ln/>
        </p:spPr>
        <p:txBody>
          <a:bodyPr wrap="square" lIns="0" tIns="0" rIns="0" bIns="0" rtlCol="0" anchor="t"/>
          <a:lstStyle/>
          <a:p>
            <a:pPr algn="l" indent="0" marL="0">
              <a:lnSpc>
                <a:spcPts val="2900"/>
              </a:lnSpc>
              <a:buNone/>
            </a:pPr>
            <a:r>
              <a:rPr lang="en-US" sz="1800" dirty="0">
                <a:solidFill>
                  <a:srgbClr val="CAD6DE"/>
                </a:solidFill>
                <a:latin typeface="Cabin" pitchFamily="34" charset="0"/>
                <a:ea typeface="Cabin" pitchFamily="34" charset="-122"/>
                <a:cs typeface="Cabin" pitchFamily="34" charset="-120"/>
              </a:rPr>
              <a:t>Understand the subtle differences between similar verbs and adverbs to convey the intended meaning.</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63786" y="711875"/>
            <a:ext cx="7616428" cy="1283732"/>
          </a:xfrm>
          <a:prstGeom prst="rect">
            <a:avLst/>
          </a:prstGeom>
          <a:noFill/>
          <a:ln/>
        </p:spPr>
        <p:txBody>
          <a:bodyPr wrap="square" lIns="0" tIns="0" rIns="0" bIns="0" rtlCol="0" anchor="t"/>
          <a:lstStyle/>
          <a:p>
            <a:pPr indent="0" marL="0">
              <a:lnSpc>
                <a:spcPts val="5050"/>
              </a:lnSpc>
              <a:buNone/>
            </a:pPr>
            <a:r>
              <a:rPr lang="en-US" sz="4000" dirty="0">
                <a:solidFill>
                  <a:srgbClr val="FFFFFF"/>
                </a:solidFill>
                <a:latin typeface="Unbounded" pitchFamily="34" charset="0"/>
                <a:ea typeface="Unbounded" pitchFamily="34" charset="-122"/>
                <a:cs typeface="Unbounded" pitchFamily="34" charset="-120"/>
              </a:rPr>
              <a:t>Practical Examples of Bush Tucker Vocabulary</a:t>
            </a:r>
            <a:endParaRPr lang="en-US" sz="4000" dirty="0"/>
          </a:p>
        </p:txBody>
      </p:sp>
      <p:sp>
        <p:nvSpPr>
          <p:cNvPr id="4" name="Shape 1"/>
          <p:cNvSpPr/>
          <p:nvPr/>
        </p:nvSpPr>
        <p:spPr>
          <a:xfrm>
            <a:off x="1075849" y="2322909"/>
            <a:ext cx="30480" cy="5194697"/>
          </a:xfrm>
          <a:prstGeom prst="roundRect">
            <a:avLst>
              <a:gd name="adj" fmla="val 107397"/>
            </a:avLst>
          </a:prstGeom>
          <a:solidFill>
            <a:srgbClr val="49606E"/>
          </a:solidFill>
          <a:ln/>
        </p:spPr>
      </p:sp>
      <p:sp>
        <p:nvSpPr>
          <p:cNvPr id="5" name="Shape 2"/>
          <p:cNvSpPr/>
          <p:nvPr/>
        </p:nvSpPr>
        <p:spPr>
          <a:xfrm>
            <a:off x="1306116" y="2798683"/>
            <a:ext cx="763786" cy="30480"/>
          </a:xfrm>
          <a:prstGeom prst="roundRect">
            <a:avLst>
              <a:gd name="adj" fmla="val 107397"/>
            </a:avLst>
          </a:prstGeom>
          <a:solidFill>
            <a:srgbClr val="49606E"/>
          </a:solidFill>
          <a:ln/>
        </p:spPr>
      </p:sp>
      <p:sp>
        <p:nvSpPr>
          <p:cNvPr id="6" name="Shape 3"/>
          <p:cNvSpPr/>
          <p:nvPr/>
        </p:nvSpPr>
        <p:spPr>
          <a:xfrm>
            <a:off x="845582" y="2568416"/>
            <a:ext cx="491014" cy="491014"/>
          </a:xfrm>
          <a:prstGeom prst="roundRect">
            <a:avLst>
              <a:gd name="adj" fmla="val 6667"/>
            </a:avLst>
          </a:prstGeom>
          <a:solidFill>
            <a:srgbClr val="304755"/>
          </a:solidFill>
          <a:ln/>
        </p:spPr>
      </p:sp>
      <p:sp>
        <p:nvSpPr>
          <p:cNvPr id="7" name="Text 4"/>
          <p:cNvSpPr/>
          <p:nvPr/>
        </p:nvSpPr>
        <p:spPr>
          <a:xfrm>
            <a:off x="1018461" y="2659856"/>
            <a:ext cx="145137" cy="308134"/>
          </a:xfrm>
          <a:prstGeom prst="rect">
            <a:avLst/>
          </a:prstGeom>
          <a:noFill/>
          <a:ln/>
        </p:spPr>
        <p:txBody>
          <a:bodyPr wrap="none" lIns="0" tIns="0" rIns="0" bIns="0" rtlCol="0" anchor="t"/>
          <a:lstStyle/>
          <a:p>
            <a:pPr algn="ctr" indent="0" marL="0">
              <a:lnSpc>
                <a:spcPts val="2400"/>
              </a:lnSpc>
              <a:buNone/>
            </a:pPr>
            <a:r>
              <a:rPr lang="en-US" sz="2400" dirty="0">
                <a:solidFill>
                  <a:srgbClr val="CAD6DE"/>
                </a:solidFill>
                <a:latin typeface="Unbounded" pitchFamily="34" charset="0"/>
                <a:ea typeface="Unbounded" pitchFamily="34" charset="-122"/>
                <a:cs typeface="Unbounded" pitchFamily="34" charset="-120"/>
              </a:rPr>
              <a:t>1</a:t>
            </a:r>
            <a:endParaRPr lang="en-US" sz="2400" dirty="0"/>
          </a:p>
        </p:txBody>
      </p:sp>
      <p:sp>
        <p:nvSpPr>
          <p:cNvPr id="8" name="Text 5"/>
          <p:cNvSpPr/>
          <p:nvPr/>
        </p:nvSpPr>
        <p:spPr>
          <a:xfrm>
            <a:off x="2291358" y="2541032"/>
            <a:ext cx="2567345" cy="320873"/>
          </a:xfrm>
          <a:prstGeom prst="rect">
            <a:avLst/>
          </a:prstGeom>
          <a:noFill/>
          <a:ln/>
        </p:spPr>
        <p:txBody>
          <a:bodyPr wrap="none" lIns="0" tIns="0" rIns="0" bIns="0" rtlCol="0" anchor="t"/>
          <a:lstStyle/>
          <a:p>
            <a:pPr algn="l" indent="0" marL="0">
              <a:lnSpc>
                <a:spcPts val="2500"/>
              </a:lnSpc>
              <a:buNone/>
            </a:pPr>
            <a:r>
              <a:rPr lang="en-US" sz="2000" dirty="0">
                <a:solidFill>
                  <a:srgbClr val="CAD6DE"/>
                </a:solidFill>
                <a:latin typeface="Unbounded" pitchFamily="34" charset="0"/>
                <a:ea typeface="Unbounded" pitchFamily="34" charset="-122"/>
                <a:cs typeface="Unbounded" pitchFamily="34" charset="-120"/>
              </a:rPr>
              <a:t>Carefully forage</a:t>
            </a:r>
            <a:endParaRPr lang="en-US" sz="2000" dirty="0"/>
          </a:p>
        </p:txBody>
      </p:sp>
      <p:sp>
        <p:nvSpPr>
          <p:cNvPr id="9" name="Text 6"/>
          <p:cNvSpPr/>
          <p:nvPr/>
        </p:nvSpPr>
        <p:spPr>
          <a:xfrm>
            <a:off x="2291358" y="2992755"/>
            <a:ext cx="6088856" cy="698183"/>
          </a:xfrm>
          <a:prstGeom prst="rect">
            <a:avLst/>
          </a:prstGeom>
          <a:noFill/>
          <a:ln/>
        </p:spPr>
        <p:txBody>
          <a:bodyPr wrap="square" lIns="0" tIns="0" rIns="0" bIns="0" rtlCol="0" anchor="t"/>
          <a:lstStyle/>
          <a:p>
            <a:pPr algn="l" indent="0" marL="0">
              <a:lnSpc>
                <a:spcPts val="2700"/>
              </a:lnSpc>
              <a:buNone/>
            </a:pPr>
            <a:r>
              <a:rPr lang="en-US" sz="1700" dirty="0">
                <a:solidFill>
                  <a:srgbClr val="CAD6DE"/>
                </a:solidFill>
                <a:latin typeface="Cabin" pitchFamily="34" charset="0"/>
                <a:ea typeface="Cabin" pitchFamily="34" charset="-122"/>
                <a:cs typeface="Cabin" pitchFamily="34" charset="-120"/>
              </a:rPr>
              <a:t>Gather bush tucker ingredients with great care to preserve the natural environment.</a:t>
            </a:r>
            <a:endParaRPr lang="en-US" sz="1700" dirty="0"/>
          </a:p>
        </p:txBody>
      </p:sp>
      <p:sp>
        <p:nvSpPr>
          <p:cNvPr id="10" name="Shape 7"/>
          <p:cNvSpPr/>
          <p:nvPr/>
        </p:nvSpPr>
        <p:spPr>
          <a:xfrm>
            <a:off x="1306116" y="4602956"/>
            <a:ext cx="763786" cy="30480"/>
          </a:xfrm>
          <a:prstGeom prst="roundRect">
            <a:avLst>
              <a:gd name="adj" fmla="val 107397"/>
            </a:avLst>
          </a:prstGeom>
          <a:solidFill>
            <a:srgbClr val="49606E"/>
          </a:solidFill>
          <a:ln/>
        </p:spPr>
      </p:sp>
      <p:sp>
        <p:nvSpPr>
          <p:cNvPr id="11" name="Shape 8"/>
          <p:cNvSpPr/>
          <p:nvPr/>
        </p:nvSpPr>
        <p:spPr>
          <a:xfrm>
            <a:off x="845582" y="4372689"/>
            <a:ext cx="491014" cy="491014"/>
          </a:xfrm>
          <a:prstGeom prst="roundRect">
            <a:avLst>
              <a:gd name="adj" fmla="val 6667"/>
            </a:avLst>
          </a:prstGeom>
          <a:solidFill>
            <a:srgbClr val="304755"/>
          </a:solidFill>
          <a:ln/>
        </p:spPr>
      </p:sp>
      <p:sp>
        <p:nvSpPr>
          <p:cNvPr id="12" name="Text 9"/>
          <p:cNvSpPr/>
          <p:nvPr/>
        </p:nvSpPr>
        <p:spPr>
          <a:xfrm>
            <a:off x="969526" y="4464129"/>
            <a:ext cx="243126" cy="308134"/>
          </a:xfrm>
          <a:prstGeom prst="rect">
            <a:avLst/>
          </a:prstGeom>
          <a:noFill/>
          <a:ln/>
        </p:spPr>
        <p:txBody>
          <a:bodyPr wrap="none" lIns="0" tIns="0" rIns="0" bIns="0" rtlCol="0" anchor="t"/>
          <a:lstStyle/>
          <a:p>
            <a:pPr algn="ctr" indent="0" marL="0">
              <a:lnSpc>
                <a:spcPts val="2400"/>
              </a:lnSpc>
              <a:buNone/>
            </a:pPr>
            <a:r>
              <a:rPr lang="en-US" sz="2400" dirty="0">
                <a:solidFill>
                  <a:srgbClr val="CAD6DE"/>
                </a:solidFill>
                <a:latin typeface="Unbounded" pitchFamily="34" charset="0"/>
                <a:ea typeface="Unbounded" pitchFamily="34" charset="-122"/>
                <a:cs typeface="Unbounded" pitchFamily="34" charset="-120"/>
              </a:rPr>
              <a:t>2</a:t>
            </a:r>
            <a:endParaRPr lang="en-US" sz="2400" dirty="0"/>
          </a:p>
        </p:txBody>
      </p:sp>
      <p:sp>
        <p:nvSpPr>
          <p:cNvPr id="13" name="Text 10"/>
          <p:cNvSpPr/>
          <p:nvPr/>
        </p:nvSpPr>
        <p:spPr>
          <a:xfrm>
            <a:off x="2291358" y="4345305"/>
            <a:ext cx="2702600" cy="320873"/>
          </a:xfrm>
          <a:prstGeom prst="rect">
            <a:avLst/>
          </a:prstGeom>
          <a:noFill/>
          <a:ln/>
        </p:spPr>
        <p:txBody>
          <a:bodyPr wrap="none" lIns="0" tIns="0" rIns="0" bIns="0" rtlCol="0" anchor="t"/>
          <a:lstStyle/>
          <a:p>
            <a:pPr algn="l" indent="0" marL="0">
              <a:lnSpc>
                <a:spcPts val="2500"/>
              </a:lnSpc>
              <a:buNone/>
            </a:pPr>
            <a:r>
              <a:rPr lang="en-US" sz="2000" dirty="0">
                <a:solidFill>
                  <a:srgbClr val="CAD6DE"/>
                </a:solidFill>
                <a:latin typeface="Unbounded" pitchFamily="34" charset="0"/>
                <a:ea typeface="Unbounded" pitchFamily="34" charset="-122"/>
                <a:cs typeface="Unbounded" pitchFamily="34" charset="-120"/>
              </a:rPr>
              <a:t>Traditionally cook</a:t>
            </a:r>
            <a:endParaRPr lang="en-US" sz="2000" dirty="0"/>
          </a:p>
        </p:txBody>
      </p:sp>
      <p:sp>
        <p:nvSpPr>
          <p:cNvPr id="14" name="Text 11"/>
          <p:cNvSpPr/>
          <p:nvPr/>
        </p:nvSpPr>
        <p:spPr>
          <a:xfrm>
            <a:off x="2291358" y="4797028"/>
            <a:ext cx="6088856" cy="698183"/>
          </a:xfrm>
          <a:prstGeom prst="rect">
            <a:avLst/>
          </a:prstGeom>
          <a:noFill/>
          <a:ln/>
        </p:spPr>
        <p:txBody>
          <a:bodyPr wrap="square" lIns="0" tIns="0" rIns="0" bIns="0" rtlCol="0" anchor="t"/>
          <a:lstStyle/>
          <a:p>
            <a:pPr algn="l" indent="0" marL="0">
              <a:lnSpc>
                <a:spcPts val="2700"/>
              </a:lnSpc>
              <a:buNone/>
            </a:pPr>
            <a:r>
              <a:rPr lang="en-US" sz="1700" dirty="0">
                <a:solidFill>
                  <a:srgbClr val="CAD6DE"/>
                </a:solidFill>
                <a:latin typeface="Cabin" pitchFamily="34" charset="0"/>
                <a:ea typeface="Cabin" pitchFamily="34" charset="-122"/>
                <a:cs typeface="Cabin" pitchFamily="34" charset="-120"/>
              </a:rPr>
              <a:t>Prepare bush tucker using time-honored methods passed down through generations.</a:t>
            </a:r>
            <a:endParaRPr lang="en-US" sz="1700" dirty="0"/>
          </a:p>
        </p:txBody>
      </p:sp>
      <p:sp>
        <p:nvSpPr>
          <p:cNvPr id="15" name="Shape 12"/>
          <p:cNvSpPr/>
          <p:nvPr/>
        </p:nvSpPr>
        <p:spPr>
          <a:xfrm>
            <a:off x="1306116" y="6407229"/>
            <a:ext cx="763786" cy="30480"/>
          </a:xfrm>
          <a:prstGeom prst="roundRect">
            <a:avLst>
              <a:gd name="adj" fmla="val 107397"/>
            </a:avLst>
          </a:prstGeom>
          <a:solidFill>
            <a:srgbClr val="49606E"/>
          </a:solidFill>
          <a:ln/>
        </p:spPr>
      </p:sp>
      <p:sp>
        <p:nvSpPr>
          <p:cNvPr id="16" name="Shape 13"/>
          <p:cNvSpPr/>
          <p:nvPr/>
        </p:nvSpPr>
        <p:spPr>
          <a:xfrm>
            <a:off x="845582" y="6176963"/>
            <a:ext cx="491014" cy="491014"/>
          </a:xfrm>
          <a:prstGeom prst="roundRect">
            <a:avLst>
              <a:gd name="adj" fmla="val 6667"/>
            </a:avLst>
          </a:prstGeom>
          <a:solidFill>
            <a:srgbClr val="304755"/>
          </a:solidFill>
          <a:ln/>
        </p:spPr>
      </p:sp>
      <p:sp>
        <p:nvSpPr>
          <p:cNvPr id="17" name="Text 14"/>
          <p:cNvSpPr/>
          <p:nvPr/>
        </p:nvSpPr>
        <p:spPr>
          <a:xfrm>
            <a:off x="967264" y="6268403"/>
            <a:ext cx="247650" cy="308134"/>
          </a:xfrm>
          <a:prstGeom prst="rect">
            <a:avLst/>
          </a:prstGeom>
          <a:noFill/>
          <a:ln/>
        </p:spPr>
        <p:txBody>
          <a:bodyPr wrap="none" lIns="0" tIns="0" rIns="0" bIns="0" rtlCol="0" anchor="t"/>
          <a:lstStyle/>
          <a:p>
            <a:pPr algn="ctr" indent="0" marL="0">
              <a:lnSpc>
                <a:spcPts val="2400"/>
              </a:lnSpc>
              <a:buNone/>
            </a:pPr>
            <a:r>
              <a:rPr lang="en-US" sz="2400" dirty="0">
                <a:solidFill>
                  <a:srgbClr val="CAD6DE"/>
                </a:solidFill>
                <a:latin typeface="Unbounded" pitchFamily="34" charset="0"/>
                <a:ea typeface="Unbounded" pitchFamily="34" charset="-122"/>
                <a:cs typeface="Unbounded" pitchFamily="34" charset="-120"/>
              </a:rPr>
              <a:t>3</a:t>
            </a:r>
            <a:endParaRPr lang="en-US" sz="2400" dirty="0"/>
          </a:p>
        </p:txBody>
      </p:sp>
      <p:sp>
        <p:nvSpPr>
          <p:cNvPr id="18" name="Text 15"/>
          <p:cNvSpPr/>
          <p:nvPr/>
        </p:nvSpPr>
        <p:spPr>
          <a:xfrm>
            <a:off x="2291358" y="6149578"/>
            <a:ext cx="3082528" cy="320873"/>
          </a:xfrm>
          <a:prstGeom prst="rect">
            <a:avLst/>
          </a:prstGeom>
          <a:noFill/>
          <a:ln/>
        </p:spPr>
        <p:txBody>
          <a:bodyPr wrap="none" lIns="0" tIns="0" rIns="0" bIns="0" rtlCol="0" anchor="t"/>
          <a:lstStyle/>
          <a:p>
            <a:pPr algn="l" indent="0" marL="0">
              <a:lnSpc>
                <a:spcPts val="2500"/>
              </a:lnSpc>
              <a:buNone/>
            </a:pPr>
            <a:r>
              <a:rPr lang="en-US" sz="2000" dirty="0">
                <a:solidFill>
                  <a:srgbClr val="CAD6DE"/>
                </a:solidFill>
                <a:latin typeface="Unbounded" pitchFamily="34" charset="0"/>
                <a:ea typeface="Unbounded" pitchFamily="34" charset="-122"/>
                <a:cs typeface="Unbounded" pitchFamily="34" charset="-120"/>
              </a:rPr>
              <a:t>Sustainably harvest</a:t>
            </a:r>
            <a:endParaRPr lang="en-US" sz="2000" dirty="0"/>
          </a:p>
        </p:txBody>
      </p:sp>
      <p:sp>
        <p:nvSpPr>
          <p:cNvPr id="19" name="Text 16"/>
          <p:cNvSpPr/>
          <p:nvPr/>
        </p:nvSpPr>
        <p:spPr>
          <a:xfrm>
            <a:off x="2291358" y="6601301"/>
            <a:ext cx="6088856" cy="698183"/>
          </a:xfrm>
          <a:prstGeom prst="rect">
            <a:avLst/>
          </a:prstGeom>
          <a:noFill/>
          <a:ln/>
        </p:spPr>
        <p:txBody>
          <a:bodyPr wrap="square" lIns="0" tIns="0" rIns="0" bIns="0" rtlCol="0" anchor="t"/>
          <a:lstStyle/>
          <a:p>
            <a:pPr algn="l" indent="0" marL="0">
              <a:lnSpc>
                <a:spcPts val="2700"/>
              </a:lnSpc>
              <a:buNone/>
            </a:pPr>
            <a:r>
              <a:rPr lang="en-US" sz="1700" dirty="0">
                <a:solidFill>
                  <a:srgbClr val="CAD6DE"/>
                </a:solidFill>
                <a:latin typeface="Cabin" pitchFamily="34" charset="0"/>
                <a:ea typeface="Cabin" pitchFamily="34" charset="-122"/>
                <a:cs typeface="Cabin" pitchFamily="34" charset="-120"/>
              </a:rPr>
              <a:t>Collect bush tucker ingredients in a way that ensures the long-term viability of the resource.</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45331"/>
          </a:xfrm>
          <a:prstGeom prst="rect">
            <a:avLst/>
          </a:prstGeom>
        </p:spPr>
      </p:pic>
      <p:sp>
        <p:nvSpPr>
          <p:cNvPr id="3" name="Text 0"/>
          <p:cNvSpPr/>
          <p:nvPr/>
        </p:nvSpPr>
        <p:spPr>
          <a:xfrm>
            <a:off x="740688" y="3227189"/>
            <a:ext cx="13149024" cy="1244679"/>
          </a:xfrm>
          <a:prstGeom prst="rect">
            <a:avLst/>
          </a:prstGeom>
          <a:noFill/>
          <a:ln/>
        </p:spPr>
        <p:txBody>
          <a:bodyPr wrap="square" lIns="0" tIns="0" rIns="0" bIns="0" rtlCol="0" anchor="t"/>
          <a:lstStyle/>
          <a:p>
            <a:pPr indent="0" marL="0">
              <a:lnSpc>
                <a:spcPts val="4900"/>
              </a:lnSpc>
              <a:buNone/>
            </a:pPr>
            <a:r>
              <a:rPr lang="en-US" sz="3900" dirty="0">
                <a:solidFill>
                  <a:srgbClr val="FFFFFF"/>
                </a:solidFill>
                <a:latin typeface="Unbounded" pitchFamily="34" charset="0"/>
                <a:ea typeface="Unbounded" pitchFamily="34" charset="-122"/>
                <a:cs typeface="Unbounded" pitchFamily="34" charset="-120"/>
              </a:rPr>
              <a:t>Applying Verb and Adverb Skills in Bush Tucker Contexts</a:t>
            </a:r>
            <a:endParaRPr lang="en-US" sz="3900" dirty="0"/>
          </a:p>
        </p:txBody>
      </p:sp>
      <p:sp>
        <p:nvSpPr>
          <p:cNvPr id="4" name="Text 1"/>
          <p:cNvSpPr/>
          <p:nvPr/>
        </p:nvSpPr>
        <p:spPr>
          <a:xfrm>
            <a:off x="740688" y="4895017"/>
            <a:ext cx="4171355" cy="698302"/>
          </a:xfrm>
          <a:prstGeom prst="rect">
            <a:avLst/>
          </a:prstGeom>
          <a:noFill/>
          <a:ln/>
        </p:spPr>
        <p:txBody>
          <a:bodyPr wrap="none" lIns="0" tIns="0" rIns="0" bIns="0" rtlCol="0" anchor="t"/>
          <a:lstStyle/>
          <a:p>
            <a:pPr algn="ctr" indent="0" marL="0">
              <a:lnSpc>
                <a:spcPts val="5450"/>
              </a:lnSpc>
              <a:buNone/>
            </a:pPr>
            <a:r>
              <a:rPr lang="en-US" sz="5450" dirty="0">
                <a:solidFill>
                  <a:srgbClr val="CAD6DE"/>
                </a:solidFill>
                <a:latin typeface="Unbounded" pitchFamily="34" charset="0"/>
                <a:ea typeface="Unbounded" pitchFamily="34" charset="-122"/>
                <a:cs typeface="Unbounded" pitchFamily="34" charset="-120"/>
              </a:rPr>
              <a:t>3</a:t>
            </a:r>
            <a:endParaRPr lang="en-US" sz="5450" dirty="0"/>
          </a:p>
        </p:txBody>
      </p:sp>
      <p:sp>
        <p:nvSpPr>
          <p:cNvPr id="5" name="Text 2"/>
          <p:cNvSpPr/>
          <p:nvPr/>
        </p:nvSpPr>
        <p:spPr>
          <a:xfrm>
            <a:off x="1581507" y="5857756"/>
            <a:ext cx="2489716" cy="311110"/>
          </a:xfrm>
          <a:prstGeom prst="rect">
            <a:avLst/>
          </a:prstGeom>
          <a:noFill/>
          <a:ln/>
        </p:spPr>
        <p:txBody>
          <a:bodyPr wrap="none" lIns="0" tIns="0" rIns="0" bIns="0" rtlCol="0" anchor="t"/>
          <a:lstStyle/>
          <a:p>
            <a:pPr algn="ctr" indent="0" marL="0">
              <a:lnSpc>
                <a:spcPts val="2450"/>
              </a:lnSpc>
              <a:buNone/>
            </a:pPr>
            <a:r>
              <a:rPr lang="en-US" sz="1950" dirty="0">
                <a:solidFill>
                  <a:srgbClr val="CAD6DE"/>
                </a:solidFill>
                <a:latin typeface="Unbounded" pitchFamily="34" charset="0"/>
                <a:ea typeface="Unbounded" pitchFamily="34" charset="-122"/>
                <a:cs typeface="Unbounded" pitchFamily="34" charset="-120"/>
              </a:rPr>
              <a:t>Steps</a:t>
            </a:r>
            <a:endParaRPr lang="en-US" sz="1950" dirty="0"/>
          </a:p>
        </p:txBody>
      </p:sp>
      <p:sp>
        <p:nvSpPr>
          <p:cNvPr id="6" name="Text 3"/>
          <p:cNvSpPr/>
          <p:nvPr/>
        </p:nvSpPr>
        <p:spPr>
          <a:xfrm>
            <a:off x="740688" y="6295787"/>
            <a:ext cx="4171355" cy="1353979"/>
          </a:xfrm>
          <a:prstGeom prst="rect">
            <a:avLst/>
          </a:prstGeom>
          <a:noFill/>
          <a:ln/>
        </p:spPr>
        <p:txBody>
          <a:bodyPr wrap="square" lIns="0" tIns="0" rIns="0" bIns="0" rtlCol="0" anchor="t"/>
          <a:lstStyle/>
          <a:p>
            <a:pPr algn="ctr" indent="0" marL="0">
              <a:lnSpc>
                <a:spcPts val="2650"/>
              </a:lnSpc>
              <a:buNone/>
            </a:pPr>
            <a:r>
              <a:rPr lang="en-US" sz="1650" dirty="0">
                <a:solidFill>
                  <a:srgbClr val="CAD6DE"/>
                </a:solidFill>
                <a:latin typeface="Cabin" pitchFamily="34" charset="0"/>
                <a:ea typeface="Cabin" pitchFamily="34" charset="-122"/>
                <a:cs typeface="Cabin" pitchFamily="34" charset="-120"/>
              </a:rPr>
              <a:t>Mastering the use of verbs and adverbs can enhance your ability to accurately describe and appreciate the traditional practices of bush tucker.</a:t>
            </a:r>
            <a:endParaRPr lang="en-US" sz="1650" dirty="0"/>
          </a:p>
        </p:txBody>
      </p:sp>
      <p:sp>
        <p:nvSpPr>
          <p:cNvPr id="7" name="Text 4"/>
          <p:cNvSpPr/>
          <p:nvPr/>
        </p:nvSpPr>
        <p:spPr>
          <a:xfrm>
            <a:off x="5229463" y="4895017"/>
            <a:ext cx="4171355" cy="698302"/>
          </a:xfrm>
          <a:prstGeom prst="rect">
            <a:avLst/>
          </a:prstGeom>
          <a:noFill/>
          <a:ln/>
        </p:spPr>
        <p:txBody>
          <a:bodyPr wrap="none" lIns="0" tIns="0" rIns="0" bIns="0" rtlCol="0" anchor="t"/>
          <a:lstStyle/>
          <a:p>
            <a:pPr algn="ctr" indent="0" marL="0">
              <a:lnSpc>
                <a:spcPts val="5450"/>
              </a:lnSpc>
              <a:buNone/>
            </a:pPr>
            <a:r>
              <a:rPr lang="en-US" sz="5450" dirty="0">
                <a:solidFill>
                  <a:srgbClr val="CAD6DE"/>
                </a:solidFill>
                <a:latin typeface="Unbounded" pitchFamily="34" charset="0"/>
                <a:ea typeface="Unbounded" pitchFamily="34" charset="-122"/>
                <a:cs typeface="Unbounded" pitchFamily="34" charset="-120"/>
              </a:rPr>
              <a:t>1</a:t>
            </a:r>
            <a:endParaRPr lang="en-US" sz="5450" dirty="0"/>
          </a:p>
        </p:txBody>
      </p:sp>
      <p:sp>
        <p:nvSpPr>
          <p:cNvPr id="8" name="Text 5"/>
          <p:cNvSpPr/>
          <p:nvPr/>
        </p:nvSpPr>
        <p:spPr>
          <a:xfrm>
            <a:off x="6070282" y="5857756"/>
            <a:ext cx="2489716" cy="311110"/>
          </a:xfrm>
          <a:prstGeom prst="rect">
            <a:avLst/>
          </a:prstGeom>
          <a:noFill/>
          <a:ln/>
        </p:spPr>
        <p:txBody>
          <a:bodyPr wrap="none" lIns="0" tIns="0" rIns="0" bIns="0" rtlCol="0" anchor="t"/>
          <a:lstStyle/>
          <a:p>
            <a:pPr algn="ctr" indent="0" marL="0">
              <a:lnSpc>
                <a:spcPts val="2450"/>
              </a:lnSpc>
              <a:buNone/>
            </a:pPr>
            <a:r>
              <a:rPr lang="en-US" sz="1950" dirty="0">
                <a:solidFill>
                  <a:srgbClr val="CAD6DE"/>
                </a:solidFill>
                <a:latin typeface="Unbounded" pitchFamily="34" charset="0"/>
                <a:ea typeface="Unbounded" pitchFamily="34" charset="-122"/>
                <a:cs typeface="Unbounded" pitchFamily="34" charset="-120"/>
              </a:rPr>
              <a:t>Precision</a:t>
            </a:r>
            <a:endParaRPr lang="en-US" sz="1950" dirty="0"/>
          </a:p>
        </p:txBody>
      </p:sp>
      <p:sp>
        <p:nvSpPr>
          <p:cNvPr id="9" name="Text 6"/>
          <p:cNvSpPr/>
          <p:nvPr/>
        </p:nvSpPr>
        <p:spPr>
          <a:xfrm>
            <a:off x="5229463" y="6295787"/>
            <a:ext cx="4171355" cy="1015484"/>
          </a:xfrm>
          <a:prstGeom prst="rect">
            <a:avLst/>
          </a:prstGeom>
          <a:noFill/>
          <a:ln/>
        </p:spPr>
        <p:txBody>
          <a:bodyPr wrap="square" lIns="0" tIns="0" rIns="0" bIns="0" rtlCol="0" anchor="t"/>
          <a:lstStyle/>
          <a:p>
            <a:pPr algn="ctr" indent="0" marL="0">
              <a:lnSpc>
                <a:spcPts val="2650"/>
              </a:lnSpc>
              <a:buNone/>
            </a:pPr>
            <a:r>
              <a:rPr lang="en-US" sz="1650" dirty="0">
                <a:solidFill>
                  <a:srgbClr val="CAD6DE"/>
                </a:solidFill>
                <a:latin typeface="Cabin" pitchFamily="34" charset="0"/>
                <a:ea typeface="Cabin" pitchFamily="34" charset="-122"/>
                <a:cs typeface="Cabin" pitchFamily="34" charset="-120"/>
              </a:rPr>
              <a:t>Choose the right verbs and adverbs to convey the specific actions and techniques involved in bush tucker preparation.</a:t>
            </a:r>
            <a:endParaRPr lang="en-US" sz="1650" dirty="0"/>
          </a:p>
        </p:txBody>
      </p:sp>
      <p:sp>
        <p:nvSpPr>
          <p:cNvPr id="10" name="Text 7"/>
          <p:cNvSpPr/>
          <p:nvPr/>
        </p:nvSpPr>
        <p:spPr>
          <a:xfrm>
            <a:off x="9718238" y="4895017"/>
            <a:ext cx="4171474" cy="698302"/>
          </a:xfrm>
          <a:prstGeom prst="rect">
            <a:avLst/>
          </a:prstGeom>
          <a:noFill/>
          <a:ln/>
        </p:spPr>
        <p:txBody>
          <a:bodyPr wrap="none" lIns="0" tIns="0" rIns="0" bIns="0" rtlCol="0" anchor="t"/>
          <a:lstStyle/>
          <a:p>
            <a:pPr algn="ctr" indent="0" marL="0">
              <a:lnSpc>
                <a:spcPts val="5450"/>
              </a:lnSpc>
              <a:buNone/>
            </a:pPr>
            <a:r>
              <a:rPr lang="en-US" sz="5450" dirty="0">
                <a:solidFill>
                  <a:srgbClr val="CAD6DE"/>
                </a:solidFill>
                <a:latin typeface="Unbounded" pitchFamily="34" charset="0"/>
                <a:ea typeface="Unbounded" pitchFamily="34" charset="-122"/>
                <a:cs typeface="Unbounded" pitchFamily="34" charset="-120"/>
              </a:rPr>
              <a:t>2</a:t>
            </a:r>
            <a:endParaRPr lang="en-US" sz="5450" dirty="0"/>
          </a:p>
        </p:txBody>
      </p:sp>
      <p:sp>
        <p:nvSpPr>
          <p:cNvPr id="11" name="Text 8"/>
          <p:cNvSpPr/>
          <p:nvPr/>
        </p:nvSpPr>
        <p:spPr>
          <a:xfrm>
            <a:off x="10559058" y="5857756"/>
            <a:ext cx="2489716" cy="311110"/>
          </a:xfrm>
          <a:prstGeom prst="rect">
            <a:avLst/>
          </a:prstGeom>
          <a:noFill/>
          <a:ln/>
        </p:spPr>
        <p:txBody>
          <a:bodyPr wrap="none" lIns="0" tIns="0" rIns="0" bIns="0" rtlCol="0" anchor="t"/>
          <a:lstStyle/>
          <a:p>
            <a:pPr algn="ctr" indent="0" marL="0">
              <a:lnSpc>
                <a:spcPts val="2450"/>
              </a:lnSpc>
              <a:buNone/>
            </a:pPr>
            <a:r>
              <a:rPr lang="en-US" sz="1950" dirty="0">
                <a:solidFill>
                  <a:srgbClr val="CAD6DE"/>
                </a:solidFill>
                <a:latin typeface="Unbounded" pitchFamily="34" charset="0"/>
                <a:ea typeface="Unbounded" pitchFamily="34" charset="-122"/>
                <a:cs typeface="Unbounded" pitchFamily="34" charset="-120"/>
              </a:rPr>
              <a:t>Nuance</a:t>
            </a:r>
            <a:endParaRPr lang="en-US" sz="1950" dirty="0"/>
          </a:p>
        </p:txBody>
      </p:sp>
      <p:sp>
        <p:nvSpPr>
          <p:cNvPr id="12" name="Text 9"/>
          <p:cNvSpPr/>
          <p:nvPr/>
        </p:nvSpPr>
        <p:spPr>
          <a:xfrm>
            <a:off x="9718238" y="6295787"/>
            <a:ext cx="4171474" cy="1015484"/>
          </a:xfrm>
          <a:prstGeom prst="rect">
            <a:avLst/>
          </a:prstGeom>
          <a:noFill/>
          <a:ln/>
        </p:spPr>
        <p:txBody>
          <a:bodyPr wrap="square" lIns="0" tIns="0" rIns="0" bIns="0" rtlCol="0" anchor="t"/>
          <a:lstStyle/>
          <a:p>
            <a:pPr algn="ctr" indent="0" marL="0">
              <a:lnSpc>
                <a:spcPts val="2650"/>
              </a:lnSpc>
              <a:buNone/>
            </a:pPr>
            <a:r>
              <a:rPr lang="en-US" sz="1650" dirty="0">
                <a:solidFill>
                  <a:srgbClr val="CAD6DE"/>
                </a:solidFill>
                <a:latin typeface="Cabin" pitchFamily="34" charset="0"/>
                <a:ea typeface="Cabin" pitchFamily="34" charset="-122"/>
                <a:cs typeface="Cabin" pitchFamily="34" charset="-120"/>
              </a:rPr>
              <a:t>Understand the subtle differences between similar terms to ensure your language reflects the cultural and environmental context.</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Slide 1</vt:lpstr>
      <vt:lpstr>Slide 2</vt:lpstr>
      <vt:lpstr>Slide 3</vt:lpstr>
      <vt:lpstr>Slide 4</vt:lpstr>
      <vt:lpstr>Slide 5</vt:lpstr>
      <vt:lpstr>Slide 6</vt:lpstr>
      <vt:lpstr>Slide 7</vt:lpstr>
      <vt:lpstr>Slide 8</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2024-11-22T01:21:57Z</dcterms:created>
  <dcterms:modified xsi:type="dcterms:W3CDTF">2024-11-22T01:21:57Z</dcterms:modified>
</cp:coreProperties>
</file>